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6"/>
  </p:notesMasterIdLst>
  <p:handoutMasterIdLst>
    <p:handoutMasterId r:id="rId27"/>
  </p:handoutMasterIdLst>
  <p:sldIdLst>
    <p:sldId id="256" r:id="rId2"/>
    <p:sldId id="336" r:id="rId3"/>
    <p:sldId id="266" r:id="rId4"/>
    <p:sldId id="444" r:id="rId5"/>
    <p:sldId id="445" r:id="rId6"/>
    <p:sldId id="268" r:id="rId7"/>
    <p:sldId id="269" r:id="rId8"/>
    <p:sldId id="270" r:id="rId9"/>
    <p:sldId id="460" r:id="rId10"/>
    <p:sldId id="271" r:id="rId11"/>
    <p:sldId id="465" r:id="rId12"/>
    <p:sldId id="469" r:id="rId13"/>
    <p:sldId id="446" r:id="rId14"/>
    <p:sldId id="447" r:id="rId15"/>
    <p:sldId id="273" r:id="rId16"/>
    <p:sldId id="272" r:id="rId17"/>
    <p:sldId id="461" r:id="rId18"/>
    <p:sldId id="448" r:id="rId19"/>
    <p:sldId id="257" r:id="rId20"/>
    <p:sldId id="258" r:id="rId21"/>
    <p:sldId id="259" r:id="rId22"/>
    <p:sldId id="260" r:id="rId23"/>
    <p:sldId id="261" r:id="rId24"/>
    <p:sldId id="262" r:id="rId25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96"/>
    <p:restoredTop sz="71799"/>
  </p:normalViewPr>
  <p:slideViewPr>
    <p:cSldViewPr snapToGrid="0" snapToObjects="1">
      <p:cViewPr varScale="1">
        <p:scale>
          <a:sx n="79" d="100"/>
          <a:sy n="79" d="100"/>
        </p:scale>
        <p:origin x="1744" y="200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1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89790-147C-7748-A8A1-65FAC8A20F72}" type="datetimeFigureOut">
              <a:rPr lang="en-US" smtClean="0"/>
              <a:t>7/4/19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187C3C-3B4A-A94C-9469-5678414F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89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B77B6-7185-9642-B594-FCD5D893C7A0}" type="datetimeFigureOut">
              <a:rPr lang="en-US" smtClean="0"/>
              <a:t>7/4/19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93586-FEB5-7C43-8F44-7EFAE4EEC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7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261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moving on, want to mention writing files</a:t>
            </a:r>
          </a:p>
          <a:p>
            <a:r>
              <a:rPr lang="en-US" dirty="0"/>
              <a:t>Similar syntax to reading files</a:t>
            </a:r>
          </a:p>
          <a:p>
            <a:r>
              <a:rPr lang="en-US" dirty="0"/>
              <a:t>First argument is the data frame you want to write to a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3787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itchFamily="2" charset="2"/>
              <a:buNone/>
            </a:pPr>
            <a:r>
              <a:rPr lang="en-US" dirty="0"/>
              <a:t>Last part of this lesson: simple ways to quickly understand and visualize data, starting with creating tables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0366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we launch into that, it’s helpful to know some background about the data we’re analyzing for most of today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1233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built in table functions in R but there are some advantages to using table functions from the janitor package, which we loaded during Joe’s lesson</a:t>
            </a:r>
          </a:p>
          <a:p>
            <a:r>
              <a:rPr lang="en-US" dirty="0"/>
              <a:t>Biggest advantage: output is a data frame that can easily be manipulated downstream (without being coerced into a different data type)</a:t>
            </a:r>
          </a:p>
          <a:p>
            <a:r>
              <a:rPr lang="en-US" dirty="0"/>
              <a:t>Simplest example is a one variable table</a:t>
            </a:r>
          </a:p>
          <a:p>
            <a:r>
              <a:rPr lang="en-US" dirty="0"/>
              <a:t>First argument = data frame</a:t>
            </a:r>
          </a:p>
          <a:p>
            <a:r>
              <a:rPr lang="en-US" dirty="0"/>
              <a:t>Second argument = variable whose values will become the rows in your tabulation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2286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can add another level of complexity by adding an additional variable</a:t>
            </a:r>
          </a:p>
          <a:p>
            <a:r>
              <a:rPr lang="en-US" dirty="0"/>
              <a:t>The third argument to the function now determines values of the columns in the tabulation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4405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practice this and see if we can take it further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7919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default formatting for table output from code chunks is not particularly clean or publication worthy</a:t>
            </a:r>
          </a:p>
          <a:p>
            <a:r>
              <a:rPr lang="en-US" dirty="0"/>
              <a:t>But it is pretty easy to clean this up with one line using the </a:t>
            </a:r>
            <a:r>
              <a:rPr lang="en-US" dirty="0" err="1"/>
              <a:t>knitr</a:t>
            </a:r>
            <a:r>
              <a:rPr lang="en-US" dirty="0"/>
              <a:t> package</a:t>
            </a:r>
          </a:p>
          <a:p>
            <a:r>
              <a:rPr lang="en-US" dirty="0"/>
              <a:t>Kable function can be applied to any table output to produce a nice output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60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itchFamily="2" charset="2"/>
              <a:buNone/>
            </a:pPr>
            <a:r>
              <a:rPr lang="en-US" dirty="0"/>
              <a:t>Covered the basics of working with a R Markdown document</a:t>
            </a:r>
          </a:p>
          <a:p>
            <a:pPr marL="0" indent="0">
              <a:buFont typeface="Wingdings" pitchFamily="2" charset="2"/>
              <a:buNone/>
            </a:pPr>
            <a:r>
              <a:rPr lang="en-US" dirty="0"/>
              <a:t>Now let’s get into the first step of our analysis pipeline: importing data</a:t>
            </a:r>
          </a:p>
          <a:p>
            <a:pPr marL="0" indent="0">
              <a:buFont typeface="Wingdings" pitchFamily="2" charset="2"/>
              <a:buNone/>
            </a:pPr>
            <a:r>
              <a:rPr lang="en-US" dirty="0"/>
              <a:t>Before we launch into file import though, we have to briefly think about the file system to be able to point R to the right place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55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Whenever you are interacting with files in R your point of reference is important</a:t>
            </a:r>
          </a:p>
          <a:p>
            <a:r>
              <a:rPr lang="en-US" dirty="0"/>
              <a:t>You can navigate your files in a similar way to your operating system with </a:t>
            </a:r>
            <a:r>
              <a:rPr lang="en-US" dirty="0" err="1"/>
              <a:t>Rstudio</a:t>
            </a:r>
            <a:endParaRPr lang="en-US" dirty="0"/>
          </a:p>
          <a:p>
            <a:r>
              <a:rPr lang="en-US" dirty="0"/>
              <a:t>Here I am showing the folder for the course materials on my OS X operating system</a:t>
            </a:r>
          </a:p>
          <a:p>
            <a:r>
              <a:rPr lang="en-US" dirty="0"/>
              <a:t>I am currently in the api_r2019 folder which we can call my working directory since I can work on files at this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734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Bottom right side of your </a:t>
            </a:r>
            <a:r>
              <a:rPr lang="en-US" dirty="0" err="1"/>
              <a:t>Rstudio</a:t>
            </a:r>
            <a:r>
              <a:rPr lang="en-US" dirty="0"/>
              <a:t> window you should see a “Files” tab</a:t>
            </a:r>
          </a:p>
          <a:p>
            <a:r>
              <a:rPr lang="en-US" dirty="0"/>
              <a:t>This allows you to move through your OS directory structure</a:t>
            </a:r>
          </a:p>
          <a:p>
            <a:r>
              <a:rPr lang="en-US" dirty="0"/>
              <a:t>Because you are using </a:t>
            </a:r>
            <a:r>
              <a:rPr lang="en-US" dirty="0" err="1"/>
              <a:t>Rstudio</a:t>
            </a:r>
            <a:r>
              <a:rPr lang="en-US" dirty="0"/>
              <a:t> Cloud you see a simple structure based on this specific project, but when open on your computer you can navigate through your own files</a:t>
            </a:r>
          </a:p>
          <a:p>
            <a:endParaRPr lang="en-US" dirty="0"/>
          </a:p>
          <a:p>
            <a:r>
              <a:rPr lang="en-US" dirty="0"/>
              <a:t>Note: can set up your working directory in code, but unlikely to work for anyone else</a:t>
            </a:r>
          </a:p>
          <a:p>
            <a:r>
              <a:rPr lang="en-US" dirty="0"/>
              <a:t>Now that we’ve thought about where to get your files, lets talk about importing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347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common non-Excel format is a csv or comma separated value file</a:t>
            </a:r>
          </a:p>
          <a:p>
            <a:r>
              <a:rPr lang="en-US" dirty="0"/>
              <a:t>Functions that start with read_ from the </a:t>
            </a:r>
            <a:r>
              <a:rPr lang="en-US" dirty="0" err="1"/>
              <a:t>readr</a:t>
            </a:r>
            <a:r>
              <a:rPr lang="en-US" dirty="0"/>
              <a:t> package are built to handle these common formats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1914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commonly work with Excel files all the time and it is probably the common format across most laboratories</a:t>
            </a:r>
          </a:p>
          <a:p>
            <a:r>
              <a:rPr lang="en-US" dirty="0"/>
              <a:t>The </a:t>
            </a:r>
            <a:r>
              <a:rPr lang="en-US" dirty="0" err="1"/>
              <a:t>readxl</a:t>
            </a:r>
            <a:r>
              <a:rPr lang="en-US" dirty="0"/>
              <a:t> package helps us read data from these files</a:t>
            </a:r>
          </a:p>
          <a:p>
            <a:r>
              <a:rPr lang="en-US" dirty="0"/>
              <a:t>Similar format to the </a:t>
            </a:r>
            <a:r>
              <a:rPr lang="en-US" dirty="0" err="1"/>
              <a:t>readr</a:t>
            </a:r>
            <a:r>
              <a:rPr lang="en-US" dirty="0"/>
              <a:t> files we just discussed but additional optional arguments are allowed, including to point R to the specific sheet you are importing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552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go ahead and practice pulling this data in and taking a quick look at it</a:t>
            </a:r>
          </a:p>
          <a:p>
            <a:r>
              <a:rPr lang="en-US" dirty="0"/>
              <a:t>Now that we are working within the Markdown document you can work on the exercise within a code chunk there</a:t>
            </a:r>
          </a:p>
          <a:p>
            <a:r>
              <a:rPr lang="en-US" dirty="0"/>
              <a:t>Plus you can write any notes you need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1390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Joe briefly introduced summary in his section and I am re-orienting you to it here</a:t>
            </a:r>
          </a:p>
          <a:p>
            <a:r>
              <a:rPr lang="en-US" dirty="0"/>
              <a:t>Nice way to quickly visualize summary statistics</a:t>
            </a:r>
          </a:p>
          <a:p>
            <a:r>
              <a:rPr lang="en-US" dirty="0"/>
              <a:t>Limited for fields that are characters, but if a field is a categorical variable, or what we would call a factor in R, summary will show some information about counts</a:t>
            </a:r>
          </a:p>
          <a:p>
            <a:r>
              <a:rPr lang="en-US" dirty="0"/>
              <a:t>You probably want to make the decision to convert something to a factor, though</a:t>
            </a:r>
          </a:p>
          <a:p>
            <a:endParaRPr lang="en-US" dirty="0"/>
          </a:p>
          <a:p>
            <a:r>
              <a:rPr lang="en-US" dirty="0"/>
              <a:t>One thing I’d like to point out about the summaries here for our numerical and datetime data: these counts of “NA”s</a:t>
            </a:r>
          </a:p>
          <a:p>
            <a:r>
              <a:rPr lang="en-US" dirty="0"/>
              <a:t>What are those?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3081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Stands for not available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077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95000"/>
                    <a:lumOff val="5000"/>
                  </a:prstClr>
                </a:solidFill>
              </a:rPr>
              <a:t>
              </a:t>
            </a:r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0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5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4624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3" r:id="rId8"/>
    <p:sldLayoutId id="2147483674" r:id="rId9"/>
    <p:sldLayoutId id="2147483675" r:id="rId10"/>
    <p:sldLayoutId id="2147483676" r:id="rId11"/>
    <p:sldLayoutId id="2147483668" r:id="rId12"/>
    <p:sldLayoutId id="2147483669" r:id="rId13"/>
    <p:sldLayoutId id="2147483670" r:id="rId14"/>
    <p:sldLayoutId id="2147483671" r:id="rId15"/>
    <p:sldLayoutId id="2147483672" r:id="rId16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none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E21EB-9D6E-D849-996D-9189EB6358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Introduction to R </a:t>
            </a:r>
            <a:br>
              <a:rPr lang="en-US" b="1" dirty="0"/>
            </a:br>
            <a:r>
              <a:rPr lang="en-US" b="1" dirty="0"/>
              <a:t>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B71DB-1783-DE4F-8447-5E7A1A5DC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/>
              <a:t>Lesson 3</a:t>
            </a:r>
          </a:p>
          <a:p>
            <a:r>
              <a:rPr lang="en-US" sz="2800" b="1" dirty="0">
                <a:cs typeface="Calibri" panose="020F0502020204030204" pitchFamily="34" charset="0"/>
              </a:rPr>
              <a:t>Importing Data</a:t>
            </a:r>
          </a:p>
        </p:txBody>
      </p:sp>
    </p:spTree>
    <p:extLst>
      <p:ext uri="{BB962C8B-B14F-4D97-AF65-F5344CB8AC3E}">
        <p14:creationId xmlns:p14="http://schemas.microsoft.com/office/powerpoint/2010/main" val="17087114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A7412-46F9-DF45-999F-987F6F1D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a quick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D1B83-8A58-B441-8D6C-5B579DB39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4971288"/>
            <a:ext cx="9720073" cy="153619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summary( ) function outputs quick statistical summaries for numerical and timestamp fields</a:t>
            </a:r>
          </a:p>
          <a:p>
            <a:r>
              <a:rPr lang="en-US" dirty="0"/>
              <a:t>Provides limited data (only a count) for character fields</a:t>
            </a:r>
          </a:p>
          <a:p>
            <a:r>
              <a:rPr lang="en-US" dirty="0"/>
              <a:t>Will provide counts of different categories for factor fields (categorical)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191FC3-1195-3548-91A8-668BC7E4A09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7544" y="1743085"/>
            <a:ext cx="5376912" cy="303008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682112BC-1C33-5742-8C95-E4EB2F46052D}"/>
              </a:ext>
            </a:extLst>
          </p:cNvPr>
          <p:cNvGrpSpPr/>
          <p:nvPr/>
        </p:nvGrpSpPr>
        <p:grpSpPr>
          <a:xfrm>
            <a:off x="4892040" y="2849880"/>
            <a:ext cx="2194560" cy="2121408"/>
            <a:chOff x="4892040" y="2849880"/>
            <a:chExt cx="2194560" cy="212140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28742BC-5184-A04F-9B47-751D45BFD5ED}"/>
                </a:ext>
              </a:extLst>
            </p:cNvPr>
            <p:cNvSpPr/>
            <p:nvPr/>
          </p:nvSpPr>
          <p:spPr>
            <a:xfrm>
              <a:off x="4892040" y="2849880"/>
              <a:ext cx="1463040" cy="57912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0C8923B-C0D3-5045-B06B-17D79579394E}"/>
                </a:ext>
              </a:extLst>
            </p:cNvPr>
            <p:cNvSpPr/>
            <p:nvPr/>
          </p:nvSpPr>
          <p:spPr>
            <a:xfrm>
              <a:off x="5623560" y="4392168"/>
              <a:ext cx="1463040" cy="57912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53901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59213-5F79-C346-B317-C50D38DCB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B38EA9-92B4-7E4B-948D-B175808E8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“Not available”</a:t>
            </a:r>
          </a:p>
          <a:p>
            <a:pPr lvl="1"/>
            <a:r>
              <a:rPr lang="en-US" dirty="0"/>
              <a:t>Equivalent to NULL in some other languages</a:t>
            </a:r>
          </a:p>
          <a:p>
            <a:r>
              <a:rPr lang="en-US" dirty="0"/>
              <a:t>Represents missing values</a:t>
            </a:r>
          </a:p>
        </p:txBody>
      </p:sp>
    </p:spTree>
    <p:extLst>
      <p:ext uri="{BB962C8B-B14F-4D97-AF65-F5344CB8AC3E}">
        <p14:creationId xmlns:p14="http://schemas.microsoft.com/office/powerpoint/2010/main" val="3661228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5A00C-346C-6B47-8497-0D60F41CF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files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D365BE-226A-C94A-B6EB-27ABA89DC3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44200" y="136805"/>
            <a:ext cx="1161521" cy="134736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ED8483-6C31-EA47-A8A8-4D31109A0251}"/>
              </a:ext>
            </a:extLst>
          </p:cNvPr>
          <p:cNvSpPr/>
          <p:nvPr/>
        </p:nvSpPr>
        <p:spPr>
          <a:xfrm>
            <a:off x="2181726" y="3109310"/>
            <a:ext cx="8021053" cy="13384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874C4FD-A22E-5049-9BC9-28350F4009FB}"/>
              </a:ext>
            </a:extLst>
          </p:cNvPr>
          <p:cNvSpPr txBox="1">
            <a:spLocks/>
          </p:cNvSpPr>
          <p:nvPr/>
        </p:nvSpPr>
        <p:spPr>
          <a:xfrm>
            <a:off x="1024128" y="3386954"/>
            <a:ext cx="9859618" cy="874643"/>
          </a:xfrm>
          <a:prstGeom prst="rect">
            <a:avLst/>
          </a:prstGeom>
        </p:spPr>
        <p:txBody>
          <a:bodyPr vert="horz" lIns="45720" tIns="45720" rIns="45720" bIns="45720" rtlCol="0">
            <a:normAutofit fontScale="62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Tw Cen MT" panose="020B0602020104020603" pitchFamily="34" charset="0"/>
              <a:buNone/>
            </a:pPr>
            <a:r>
              <a:rPr lang="en-US" sz="5400" dirty="0" err="1">
                <a:latin typeface="Monaco" pitchFamily="2" charset="77"/>
              </a:rPr>
              <a:t>write_csv</a:t>
            </a:r>
            <a:r>
              <a:rPr lang="en-US" sz="5400" dirty="0">
                <a:latin typeface="Monaco" pitchFamily="2" charset="77"/>
              </a:rPr>
              <a:t>(catalog, “output/</a:t>
            </a:r>
            <a:r>
              <a:rPr lang="en-US" sz="5400" dirty="0" err="1">
                <a:latin typeface="Monaco" pitchFamily="2" charset="77"/>
              </a:rPr>
              <a:t>test_catalog.csv</a:t>
            </a:r>
            <a:r>
              <a:rPr lang="en-US" sz="5400" dirty="0">
                <a:latin typeface="Monaco" pitchFamily="2" charset="77"/>
              </a:rPr>
              <a:t>”)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7F31F01-05A0-6F43-8C8B-66507E07F8C2}"/>
              </a:ext>
            </a:extLst>
          </p:cNvPr>
          <p:cNvSpPr/>
          <p:nvPr/>
        </p:nvSpPr>
        <p:spPr>
          <a:xfrm>
            <a:off x="4240695" y="1836022"/>
            <a:ext cx="1855304" cy="113446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File type</a:t>
            </a:r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E305AEBD-A55C-D642-8BF3-95A1FE92B68B}"/>
              </a:ext>
            </a:extLst>
          </p:cNvPr>
          <p:cNvSpPr/>
          <p:nvPr/>
        </p:nvSpPr>
        <p:spPr>
          <a:xfrm rot="10800000">
            <a:off x="5384166" y="2907426"/>
            <a:ext cx="381095" cy="47952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8F32BB1-7F26-E64B-805B-CD40B6105770}"/>
              </a:ext>
            </a:extLst>
          </p:cNvPr>
          <p:cNvSpPr/>
          <p:nvPr/>
        </p:nvSpPr>
        <p:spPr>
          <a:xfrm>
            <a:off x="6692913" y="1846747"/>
            <a:ext cx="1855304" cy="107638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Data to write out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47AB320B-DC7C-944D-862B-FD063A44ED97}"/>
              </a:ext>
            </a:extLst>
          </p:cNvPr>
          <p:cNvSpPr/>
          <p:nvPr/>
        </p:nvSpPr>
        <p:spPr>
          <a:xfrm rot="10800000">
            <a:off x="6919243" y="2907426"/>
            <a:ext cx="381095" cy="47952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7CFDF5D-8311-2749-BB39-5F2B54B3DE3A}"/>
              </a:ext>
            </a:extLst>
          </p:cNvPr>
          <p:cNvSpPr/>
          <p:nvPr/>
        </p:nvSpPr>
        <p:spPr>
          <a:xfrm>
            <a:off x="4837609" y="4593822"/>
            <a:ext cx="1855304" cy="23121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Output file name</a:t>
            </a:r>
          </a:p>
          <a:p>
            <a:pPr algn="ctr"/>
            <a:r>
              <a:rPr lang="en-US" sz="2400" b="1" dirty="0"/>
              <a:t>(separate output from raw data!)</a:t>
            </a:r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F5459FF1-B515-EE4B-866C-AB74C356410F}"/>
              </a:ext>
            </a:extLst>
          </p:cNvPr>
          <p:cNvSpPr/>
          <p:nvPr/>
        </p:nvSpPr>
        <p:spPr>
          <a:xfrm>
            <a:off x="5633872" y="4114295"/>
            <a:ext cx="381098" cy="479526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3338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018" y="2926081"/>
            <a:ext cx="11187112" cy="1463040"/>
          </a:xfrm>
        </p:spPr>
        <p:txBody>
          <a:bodyPr/>
          <a:lstStyle/>
          <a:p>
            <a:r>
              <a:rPr lang="en-US" dirty="0"/>
              <a:t>Tabulating Data</a:t>
            </a:r>
            <a:br>
              <a:rPr lang="en-US" dirty="0"/>
            </a:b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696324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97A078-76AE-F04D-85A6-10B2F6060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Orders Data Set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A84E9E3-9803-3F47-9769-E105F2C56BCC}"/>
              </a:ext>
            </a:extLst>
          </p:cNvPr>
          <p:cNvGraphicFramePr>
            <a:graphicFrameLocks noGrp="1"/>
          </p:cNvGraphicFramePr>
          <p:nvPr/>
        </p:nvGraphicFramePr>
        <p:xfrm>
          <a:off x="4407407" y="1963739"/>
          <a:ext cx="7595651" cy="4685252"/>
        </p:xfrm>
        <a:graphic>
          <a:graphicData uri="http://schemas.openxmlformats.org/drawingml/2006/table">
            <a:tbl>
              <a:tblPr/>
              <a:tblGrid>
                <a:gridCol w="38393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563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010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b="1" u="none" strike="noStrike" dirty="0">
                          <a:effectLst/>
                        </a:rPr>
                        <a:t>Variable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b="1" u="none" strike="noStrike" dirty="0">
                          <a:effectLst/>
                        </a:rPr>
                        <a:t>Description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order_id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Key for order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patient_id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Key for patient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description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Text description of lab test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proc_code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Procedure code for lab test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10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 dirty="0" err="1">
                          <a:effectLst/>
                        </a:rPr>
                        <a:t>order_class_c_descr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Setting test is intended to be performed in (eg. Normal = regular blood draw)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lab_status_c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Code for status of laboratory result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lab_status_c_descr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Status of laboratory result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order_status_c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Code for status of order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order_status_c_descr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Status of order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reason_for_canc_c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Code for cancellation reason (if applicable)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reason_for_canc_c_descr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Cancellation reason (if applicable)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order_time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Timestamp for time of original test order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result_time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Timestamp for most recent result in the record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410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review_time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Timestamp for provider acknowledgment of review of result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department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Clinic associated with test order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410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ordering_route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Structure/menu in health record from which order was placed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pref_list_type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 dirty="0">
                          <a:effectLst/>
                        </a:rPr>
                        <a:t>Category of preference list (if applicable)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0169414-A87D-1641-AB82-90E54FB185D8}"/>
              </a:ext>
            </a:extLst>
          </p:cNvPr>
          <p:cNvSpPr txBox="1"/>
          <p:nvPr/>
        </p:nvSpPr>
        <p:spPr>
          <a:xfrm>
            <a:off x="483326" y="1890319"/>
            <a:ext cx="392408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Data set of outpatient laboratory orders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45,000 rows x 17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Queried from Epic orders data (Clarity)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Deidentified and time shifted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Includes timestamps for lab order, result, and provider review</a:t>
            </a:r>
          </a:p>
        </p:txBody>
      </p:sp>
    </p:spTree>
    <p:extLst>
      <p:ext uri="{BB962C8B-B14F-4D97-AF65-F5344CB8AC3E}">
        <p14:creationId xmlns:p14="http://schemas.microsoft.com/office/powerpoint/2010/main" val="3179738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3499A-D945-944C-975A-62ECB9D88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one variable table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206B2E-01B7-204F-BF79-A3BA497B7B7A}"/>
              </a:ext>
            </a:extLst>
          </p:cNvPr>
          <p:cNvSpPr/>
          <p:nvPr/>
        </p:nvSpPr>
        <p:spPr>
          <a:xfrm>
            <a:off x="1417984" y="3687936"/>
            <a:ext cx="8759686" cy="13384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3F605D3-E5BF-114F-8DB2-E686547B4768}"/>
              </a:ext>
            </a:extLst>
          </p:cNvPr>
          <p:cNvSpPr txBox="1">
            <a:spLocks/>
          </p:cNvSpPr>
          <p:nvPr/>
        </p:nvSpPr>
        <p:spPr>
          <a:xfrm>
            <a:off x="1557959" y="4126798"/>
            <a:ext cx="8587407" cy="87464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5400" dirty="0" err="1">
                <a:latin typeface="Monaco" pitchFamily="2" charset="77"/>
              </a:rPr>
              <a:t>tabyl</a:t>
            </a:r>
            <a:r>
              <a:rPr lang="en-US" sz="5400" dirty="0">
                <a:latin typeface="Monaco" pitchFamily="2" charset="77"/>
              </a:rPr>
              <a:t>(orders, department)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65265AA-594B-7745-BD4D-33A8AC5E429C}"/>
              </a:ext>
            </a:extLst>
          </p:cNvPr>
          <p:cNvSpPr/>
          <p:nvPr/>
        </p:nvSpPr>
        <p:spPr>
          <a:xfrm>
            <a:off x="3990563" y="2207369"/>
            <a:ext cx="1325218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Data frame</a:t>
            </a:r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4BB00694-796A-2B4A-938D-C5CEAFE6E39A}"/>
              </a:ext>
            </a:extLst>
          </p:cNvPr>
          <p:cNvSpPr/>
          <p:nvPr/>
        </p:nvSpPr>
        <p:spPr>
          <a:xfrm rot="10800000">
            <a:off x="4567033" y="3537988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3F25ADF-8537-8640-8D94-9ED27DBEA9DA}"/>
              </a:ext>
            </a:extLst>
          </p:cNvPr>
          <p:cNvSpPr/>
          <p:nvPr/>
        </p:nvSpPr>
        <p:spPr>
          <a:xfrm>
            <a:off x="7041879" y="2199518"/>
            <a:ext cx="1426266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Row variable</a:t>
            </a:r>
          </a:p>
        </p:txBody>
      </p:sp>
      <p:sp>
        <p:nvSpPr>
          <p:cNvPr id="16" name="Triangle 15">
            <a:extLst>
              <a:ext uri="{FF2B5EF4-FFF2-40B4-BE49-F238E27FC236}">
                <a16:creationId xmlns:a16="http://schemas.microsoft.com/office/drawing/2014/main" id="{01D8F106-680F-0A40-A3AD-4E799D368A67}"/>
              </a:ext>
            </a:extLst>
          </p:cNvPr>
          <p:cNvSpPr/>
          <p:nvPr/>
        </p:nvSpPr>
        <p:spPr>
          <a:xfrm rot="10800000">
            <a:off x="7719397" y="3530137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737F5B6-A97F-B249-A4C4-A5A97047F8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6415" y="189228"/>
            <a:ext cx="1096303" cy="126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3465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90564-63A3-844C-927D-C6A592E13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505949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Two variable tables can help answer simple questions quickly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AE98E-4365-B14F-A380-A3E7F22E4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7260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Which clinic cancelled the highest number of lab orders?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E9CF3C-AEF3-9D47-9C35-0C410F661133}"/>
              </a:ext>
            </a:extLst>
          </p:cNvPr>
          <p:cNvSpPr/>
          <p:nvPr/>
        </p:nvSpPr>
        <p:spPr>
          <a:xfrm>
            <a:off x="1417984" y="4032493"/>
            <a:ext cx="8759686" cy="13384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2A63531-A6B3-4842-B971-4743D70E2FE5}"/>
              </a:ext>
            </a:extLst>
          </p:cNvPr>
          <p:cNvSpPr txBox="1">
            <a:spLocks/>
          </p:cNvSpPr>
          <p:nvPr/>
        </p:nvSpPr>
        <p:spPr>
          <a:xfrm>
            <a:off x="1417984" y="4208378"/>
            <a:ext cx="8759686" cy="126074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5400" dirty="0" err="1">
                <a:latin typeface="Monaco" pitchFamily="2" charset="77"/>
              </a:rPr>
              <a:t>tabyl</a:t>
            </a:r>
            <a:r>
              <a:rPr lang="en-US" sz="5400" dirty="0">
                <a:latin typeface="Monaco" pitchFamily="2" charset="77"/>
              </a:rPr>
              <a:t>(orders, department, </a:t>
            </a:r>
            <a:r>
              <a:rPr lang="en-US" sz="5400" dirty="0" err="1">
                <a:latin typeface="Monaco" pitchFamily="2" charset="77"/>
              </a:rPr>
              <a:t>order_status_c_descr</a:t>
            </a:r>
            <a:r>
              <a:rPr lang="en-US" sz="5400" dirty="0">
                <a:latin typeface="Monaco" pitchFamily="2" charset="77"/>
              </a:rPr>
              <a:t>)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3A64EDF-A071-D349-A4E4-F582FC0C314E}"/>
              </a:ext>
            </a:extLst>
          </p:cNvPr>
          <p:cNvSpPr/>
          <p:nvPr/>
        </p:nvSpPr>
        <p:spPr>
          <a:xfrm>
            <a:off x="4323521" y="2398231"/>
            <a:ext cx="1325218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Data frame</a:t>
            </a:r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8EE4A8C1-1E71-7E41-9625-B7C020D60074}"/>
              </a:ext>
            </a:extLst>
          </p:cNvPr>
          <p:cNvSpPr/>
          <p:nvPr/>
        </p:nvSpPr>
        <p:spPr>
          <a:xfrm rot="10800000">
            <a:off x="4899991" y="3728850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319766D-7376-9E47-934F-9DC095202042}"/>
              </a:ext>
            </a:extLst>
          </p:cNvPr>
          <p:cNvSpPr/>
          <p:nvPr/>
        </p:nvSpPr>
        <p:spPr>
          <a:xfrm>
            <a:off x="6861312" y="2398231"/>
            <a:ext cx="1426266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Row variable</a:t>
            </a:r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4AB1B214-37C7-A54D-B440-560823EE78B6}"/>
              </a:ext>
            </a:extLst>
          </p:cNvPr>
          <p:cNvSpPr/>
          <p:nvPr/>
        </p:nvSpPr>
        <p:spPr>
          <a:xfrm rot="10800000">
            <a:off x="7538830" y="3728850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5B3BF20-223C-8749-9ACA-8E1E28F72F08}"/>
              </a:ext>
            </a:extLst>
          </p:cNvPr>
          <p:cNvSpPr/>
          <p:nvPr/>
        </p:nvSpPr>
        <p:spPr>
          <a:xfrm>
            <a:off x="5224669" y="5426991"/>
            <a:ext cx="1426266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Column variable</a:t>
            </a:r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2509D69A-D7D3-174B-8F09-D46E471D87F8}"/>
              </a:ext>
            </a:extLst>
          </p:cNvPr>
          <p:cNvSpPr/>
          <p:nvPr/>
        </p:nvSpPr>
        <p:spPr>
          <a:xfrm>
            <a:off x="5851663" y="5069123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867C3CE-5DDA-2340-B711-1F025F956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6415" y="189228"/>
            <a:ext cx="1096303" cy="126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9153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BD509-412C-1F4B-9137-C0A62C499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#5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D7FC10-1463-B747-BB20-BAD9D1EF6D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Which 3 departments ordered the highest number of labs using “Provider Preference Lists”?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happens if you add another variable to the </a:t>
            </a:r>
            <a:r>
              <a:rPr lang="en-US" dirty="0" err="1"/>
              <a:t>tabyl</a:t>
            </a:r>
            <a:r>
              <a:rPr lang="en-US" dirty="0"/>
              <a:t>() function (3 variables)?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0653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B7B68-8529-1E4B-90C4-E6311B33B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Prettifying Table Output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00A5C4-D3DA-CD43-A214-982449394DE4}"/>
              </a:ext>
            </a:extLst>
          </p:cNvPr>
          <p:cNvSpPr/>
          <p:nvPr/>
        </p:nvSpPr>
        <p:spPr>
          <a:xfrm>
            <a:off x="1459024" y="1981624"/>
            <a:ext cx="8759686" cy="13384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713E40F-4A2F-6741-B934-799F4BAC0B4F}"/>
              </a:ext>
            </a:extLst>
          </p:cNvPr>
          <p:cNvSpPr txBox="1">
            <a:spLocks/>
          </p:cNvSpPr>
          <p:nvPr/>
        </p:nvSpPr>
        <p:spPr>
          <a:xfrm>
            <a:off x="41040" y="2213537"/>
            <a:ext cx="11847443" cy="874643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5400" dirty="0" err="1">
                <a:latin typeface="Monaco" pitchFamily="2" charset="77"/>
              </a:rPr>
              <a:t>kable</a:t>
            </a:r>
            <a:r>
              <a:rPr lang="en-US" sz="5400" dirty="0">
                <a:latin typeface="Monaco" pitchFamily="2" charset="77"/>
              </a:rPr>
              <a:t>(</a:t>
            </a:r>
            <a:r>
              <a:rPr lang="en-US" sz="5400" dirty="0" err="1">
                <a:latin typeface="Monaco" pitchFamily="2" charset="77"/>
              </a:rPr>
              <a:t>tabyl</a:t>
            </a:r>
            <a:r>
              <a:rPr lang="en-US" sz="5400" dirty="0">
                <a:latin typeface="Monaco" pitchFamily="2" charset="77"/>
              </a:rPr>
              <a:t>(orders, department, </a:t>
            </a:r>
            <a:r>
              <a:rPr lang="en-US" sz="5400" dirty="0" err="1">
                <a:latin typeface="Monaco" pitchFamily="2" charset="77"/>
              </a:rPr>
              <a:t>pref_list_type</a:t>
            </a:r>
            <a:r>
              <a:rPr lang="en-US" sz="5400" dirty="0">
                <a:latin typeface="Monaco" pitchFamily="2" charset="77"/>
              </a:rPr>
              <a:t>))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E16DFB-0977-EF47-99D5-62B3B4943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3764172"/>
            <a:ext cx="11671300" cy="2311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B6CD8D6-A13D-8E4F-80DC-CA5C0DBBE10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75010" y="169577"/>
            <a:ext cx="1056640" cy="122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8524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1D81A-6914-1B49-8D9D-3ED62F5E1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864C1-603E-8842-AE96-D3526096E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904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5E8F3C-E7A3-CC49-8EBA-E7177324CB62}"/>
              </a:ext>
            </a:extLst>
          </p:cNvPr>
          <p:cNvSpPr txBox="1"/>
          <p:nvPr/>
        </p:nvSpPr>
        <p:spPr>
          <a:xfrm>
            <a:off x="748145" y="814647"/>
            <a:ext cx="1093955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Goals</a:t>
            </a:r>
          </a:p>
          <a:p>
            <a:pPr marL="514350" indent="-514350">
              <a:buAutoNum type="arabicPeriod"/>
            </a:pPr>
            <a:r>
              <a:rPr lang="en-US" sz="3200" dirty="0"/>
              <a:t>Learn functions to import data</a:t>
            </a:r>
          </a:p>
          <a:p>
            <a:pPr marL="514350" indent="-514350">
              <a:buAutoNum type="arabicPeriod"/>
            </a:pPr>
            <a:r>
              <a:rPr lang="en-US" sz="3200" dirty="0"/>
              <a:t>Practice tools that help review imported data</a:t>
            </a:r>
          </a:p>
          <a:p>
            <a:endParaRPr lang="en-US" sz="3200" dirty="0"/>
          </a:p>
          <a:p>
            <a:r>
              <a:rPr lang="en-US" sz="4000" dirty="0"/>
              <a:t>Objectives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Import laboratory data from a common flat file format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Inspect imported data with the built-in RStudio viewer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Tabulate one or two variables as another inspection method</a:t>
            </a:r>
          </a:p>
        </p:txBody>
      </p:sp>
    </p:spTree>
    <p:extLst>
      <p:ext uri="{BB962C8B-B14F-4D97-AF65-F5344CB8AC3E}">
        <p14:creationId xmlns:p14="http://schemas.microsoft.com/office/powerpoint/2010/main" val="28394230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69A81-EACE-CA4A-8F32-2988B1716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4583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CB98B-E21B-544A-8B4F-8204623E8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25348-608A-9540-91B5-E52DC9CC76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0125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4CD91-ABF6-9145-B3A6-62656B5F8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4948D8-D2BF-CB44-BFE5-34F93BC4DB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1935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A2D24-E81A-8241-8BE4-10C628CAA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8623C7-1227-A04A-B096-498B1A18A5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8483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2100F-AD41-8D48-A955-2BB87A5AE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BBBAD5-3CE1-AA42-9DD9-F5DE581165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893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C4323-0E7D-7B43-8796-A44C986D9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R Markdown for this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12497-5016-804D-AA08-DEF30AF1F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Each lesson has an R Markdown file</a:t>
            </a:r>
          </a:p>
          <a:p>
            <a:pPr lvl="1"/>
            <a:r>
              <a:rPr lang="en-US" sz="2800" dirty="0"/>
              <a:t>Executable examples</a:t>
            </a:r>
          </a:p>
          <a:p>
            <a:pPr lvl="1"/>
            <a:r>
              <a:rPr lang="en-US" sz="2800" dirty="0"/>
              <a:t>Exercises</a:t>
            </a:r>
          </a:p>
          <a:p>
            <a:r>
              <a:rPr lang="en-US" sz="2800" dirty="0"/>
              <a:t>Files used as “notebooks”: can document, execute, and iterate</a:t>
            </a:r>
          </a:p>
          <a:p>
            <a:r>
              <a:rPr lang="en-US" sz="2800" dirty="0"/>
              <a:t>Best practice: work from notebook rather than console</a:t>
            </a:r>
          </a:p>
          <a:p>
            <a:endParaRPr lang="en-US" sz="2800" dirty="0"/>
          </a:p>
          <a:p>
            <a:pPr marL="0" indent="0">
              <a:buNone/>
            </a:pPr>
            <a:r>
              <a:rPr lang="en-US" sz="2800" dirty="0"/>
              <a:t>Open “03 – </a:t>
            </a:r>
            <a:r>
              <a:rPr lang="en-US" sz="2800" dirty="0" err="1"/>
              <a:t>Import.Rmd</a:t>
            </a:r>
            <a:r>
              <a:rPr lang="en-US" sz="2800" dirty="0"/>
              <a:t>” and run the setup chunk.</a:t>
            </a:r>
          </a:p>
        </p:txBody>
      </p:sp>
    </p:spTree>
    <p:extLst>
      <p:ext uri="{BB962C8B-B14F-4D97-AF65-F5344CB8AC3E}">
        <p14:creationId xmlns:p14="http://schemas.microsoft.com/office/powerpoint/2010/main" val="1100328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018" y="2926081"/>
            <a:ext cx="11187112" cy="1463040"/>
          </a:xfrm>
        </p:spPr>
        <p:txBody>
          <a:bodyPr/>
          <a:lstStyle/>
          <a:p>
            <a:r>
              <a:rPr lang="en-US" dirty="0"/>
              <a:t>Importing Files</a:t>
            </a:r>
            <a:br>
              <a:rPr lang="en-US" dirty="0"/>
            </a:b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808685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5E1C8-A4BC-DC45-9331-7A1E8E49D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your file 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B0B1DD-3FE4-7B47-B32E-86451D514C9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29156" y="1786866"/>
            <a:ext cx="8110015" cy="4979693"/>
          </a:xfrm>
          <a:prstGeom prst="rect">
            <a:avLst/>
          </a:prstGeom>
        </p:spPr>
      </p:pic>
      <p:sp>
        <p:nvSpPr>
          <p:cNvPr id="6" name="Right Triangle 5">
            <a:extLst>
              <a:ext uri="{FF2B5EF4-FFF2-40B4-BE49-F238E27FC236}">
                <a16:creationId xmlns:a16="http://schemas.microsoft.com/office/drawing/2014/main" id="{3A37C671-4355-BB44-9BBF-1B6C81F04AE4}"/>
              </a:ext>
            </a:extLst>
          </p:cNvPr>
          <p:cNvSpPr/>
          <p:nvPr/>
        </p:nvSpPr>
        <p:spPr>
          <a:xfrm rot="2408232">
            <a:off x="5035642" y="5307308"/>
            <a:ext cx="1538936" cy="618907"/>
          </a:xfrm>
          <a:prstGeom prst="rt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A91F09B-BE8C-494F-8DDB-3FE799FAD5BF}"/>
              </a:ext>
            </a:extLst>
          </p:cNvPr>
          <p:cNvSpPr/>
          <p:nvPr/>
        </p:nvSpPr>
        <p:spPr>
          <a:xfrm>
            <a:off x="4045123" y="4716562"/>
            <a:ext cx="2547728" cy="90019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Working directory</a:t>
            </a:r>
          </a:p>
        </p:txBody>
      </p:sp>
    </p:spTree>
    <p:extLst>
      <p:ext uri="{BB962C8B-B14F-4D97-AF65-F5344CB8AC3E}">
        <p14:creationId xmlns:p14="http://schemas.microsoft.com/office/powerpoint/2010/main" val="186943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44F96-ABE7-B342-BE88-2879F8B75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am I? Your working directory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5A093-ECDB-D047-BF2D-95E7C708A0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627" y="1842051"/>
            <a:ext cx="5185355" cy="4334911"/>
          </a:xfrm>
        </p:spPr>
        <p:txBody>
          <a:bodyPr/>
          <a:lstStyle/>
          <a:p>
            <a:r>
              <a:rPr lang="en-US" dirty="0"/>
              <a:t>Navigate folder and file structure on your computer from </a:t>
            </a:r>
            <a:r>
              <a:rPr lang="en-US" dirty="0" err="1"/>
              <a:t>Rstudio</a:t>
            </a:r>
            <a:endParaRPr lang="en-US" dirty="0"/>
          </a:p>
          <a:p>
            <a:r>
              <a:rPr lang="en-US" dirty="0" err="1"/>
              <a:t>getwd</a:t>
            </a:r>
            <a:r>
              <a:rPr lang="en-US" dirty="0"/>
              <a:t>() function will tell you which folder you’re in</a:t>
            </a:r>
          </a:p>
          <a:p>
            <a:r>
              <a:rPr lang="en-US" dirty="0" err="1"/>
              <a:t>setwd</a:t>
            </a:r>
            <a:r>
              <a:rPr lang="en-US" dirty="0"/>
              <a:t>() to set a new working directory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C39902-35C8-3D49-B978-4E6E6C4E89E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1569" y="1695278"/>
            <a:ext cx="6491554" cy="4481685"/>
          </a:xfrm>
          <a:prstGeom prst="rect">
            <a:avLst/>
          </a:prstGeom>
        </p:spPr>
      </p:pic>
      <p:sp>
        <p:nvSpPr>
          <p:cNvPr id="7" name="Right Triangle 6">
            <a:extLst>
              <a:ext uri="{FF2B5EF4-FFF2-40B4-BE49-F238E27FC236}">
                <a16:creationId xmlns:a16="http://schemas.microsoft.com/office/drawing/2014/main" id="{7AF5E3B5-9AB7-7F48-8863-51A5A660C512}"/>
              </a:ext>
            </a:extLst>
          </p:cNvPr>
          <p:cNvSpPr/>
          <p:nvPr/>
        </p:nvSpPr>
        <p:spPr>
          <a:xfrm rot="11658615">
            <a:off x="4741305" y="4289545"/>
            <a:ext cx="2542891" cy="338782"/>
          </a:xfrm>
          <a:prstGeom prst="rt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0B76424-2EC6-1648-A531-39E66700CDC7}"/>
              </a:ext>
            </a:extLst>
          </p:cNvPr>
          <p:cNvSpPr/>
          <p:nvPr/>
        </p:nvSpPr>
        <p:spPr>
          <a:xfrm>
            <a:off x="7084798" y="4539513"/>
            <a:ext cx="2812027" cy="149961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Navigate folders and set working directory</a:t>
            </a:r>
          </a:p>
        </p:txBody>
      </p:sp>
    </p:spTree>
    <p:extLst>
      <p:ext uri="{BB962C8B-B14F-4D97-AF65-F5344CB8AC3E}">
        <p14:creationId xmlns:p14="http://schemas.microsoft.com/office/powerpoint/2010/main" val="1906310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A4008DB-A04A-5F4B-960A-368BE480825A}"/>
              </a:ext>
            </a:extLst>
          </p:cNvPr>
          <p:cNvSpPr/>
          <p:nvPr/>
        </p:nvSpPr>
        <p:spPr>
          <a:xfrm>
            <a:off x="1126435" y="2707275"/>
            <a:ext cx="9859617" cy="13384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DF9A4B-7799-3446-84AD-34BE35F05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33453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Reading comma separated or tab delimited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38405-8FB7-B641-9C0D-9524AAE80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71102"/>
            <a:ext cx="10515600" cy="874643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buNone/>
            </a:pPr>
            <a:r>
              <a:rPr lang="en-US" sz="5400" dirty="0" err="1">
                <a:latin typeface="Monaco" pitchFamily="2" charset="77"/>
              </a:rPr>
              <a:t>read_csv</a:t>
            </a:r>
            <a:r>
              <a:rPr lang="en-US" sz="5400" dirty="0">
                <a:latin typeface="Monaco" pitchFamily="2" charset="77"/>
              </a:rPr>
              <a:t>(“data/</a:t>
            </a:r>
            <a:r>
              <a:rPr lang="en-US" sz="5400" dirty="0" err="1">
                <a:latin typeface="Monaco" pitchFamily="2" charset="77"/>
              </a:rPr>
              <a:t>test_catalog.csv</a:t>
            </a:r>
            <a:r>
              <a:rPr lang="en-US" sz="5400" dirty="0">
                <a:latin typeface="Monaco" pitchFamily="2" charset="77"/>
              </a:rPr>
              <a:t>”)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D3395B-1E75-074B-81C6-ADCBBDEDC47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2983" y="61085"/>
            <a:ext cx="1161521" cy="1347365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5F51386-C8B9-AA4A-82EB-DE665AB2C1BC}"/>
              </a:ext>
            </a:extLst>
          </p:cNvPr>
          <p:cNvSpPr/>
          <p:nvPr/>
        </p:nvSpPr>
        <p:spPr>
          <a:xfrm>
            <a:off x="1351721" y="4180715"/>
            <a:ext cx="1855304" cy="23121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File type (csv, </a:t>
            </a:r>
            <a:r>
              <a:rPr lang="en-US" sz="2400" b="1" dirty="0" err="1"/>
              <a:t>tsv</a:t>
            </a:r>
            <a:r>
              <a:rPr lang="en-US" sz="2400" b="1" dirty="0"/>
              <a:t>, </a:t>
            </a:r>
            <a:r>
              <a:rPr lang="en-US" sz="2400" b="1" dirty="0" err="1"/>
              <a:t>delim</a:t>
            </a:r>
            <a:r>
              <a:rPr lang="en-US" sz="2400" b="1" dirty="0"/>
              <a:t> for non-standard delimiters)</a:t>
            </a:r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F7C80318-D967-5B4C-82E2-1A86E0EBF088}"/>
              </a:ext>
            </a:extLst>
          </p:cNvPr>
          <p:cNvSpPr/>
          <p:nvPr/>
        </p:nvSpPr>
        <p:spPr>
          <a:xfrm>
            <a:off x="2479288" y="3701187"/>
            <a:ext cx="381095" cy="47952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C4F96D6-6CDC-0241-B818-03323A80F3B8}"/>
              </a:ext>
            </a:extLst>
          </p:cNvPr>
          <p:cNvSpPr/>
          <p:nvPr/>
        </p:nvSpPr>
        <p:spPr>
          <a:xfrm>
            <a:off x="3909957" y="4180715"/>
            <a:ext cx="1855304" cy="23121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File path (if file in a folder within working directory)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B81E2A5F-B117-DB4F-BCC5-C1EC8BE02FF5}"/>
              </a:ext>
            </a:extLst>
          </p:cNvPr>
          <p:cNvSpPr/>
          <p:nvPr/>
        </p:nvSpPr>
        <p:spPr>
          <a:xfrm>
            <a:off x="4706221" y="3701188"/>
            <a:ext cx="381095" cy="47952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06B02A7-C0BA-D44E-AFD6-1AEA62AC9CB7}"/>
              </a:ext>
            </a:extLst>
          </p:cNvPr>
          <p:cNvSpPr/>
          <p:nvPr/>
        </p:nvSpPr>
        <p:spPr>
          <a:xfrm>
            <a:off x="7195930" y="4180716"/>
            <a:ext cx="1855304" cy="23121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File name</a:t>
            </a:r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86F46054-71E7-C54B-BA2B-68977DE855DB}"/>
              </a:ext>
            </a:extLst>
          </p:cNvPr>
          <p:cNvSpPr/>
          <p:nvPr/>
        </p:nvSpPr>
        <p:spPr>
          <a:xfrm>
            <a:off x="7992193" y="3701189"/>
            <a:ext cx="381098" cy="479526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648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A4008DB-A04A-5F4B-960A-368BE480825A}"/>
              </a:ext>
            </a:extLst>
          </p:cNvPr>
          <p:cNvSpPr/>
          <p:nvPr/>
        </p:nvSpPr>
        <p:spPr>
          <a:xfrm>
            <a:off x="1563757" y="2707275"/>
            <a:ext cx="8759686" cy="13384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DF9A4B-7799-3446-84AD-34BE35F05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33453" cy="1325563"/>
          </a:xfrm>
        </p:spPr>
        <p:txBody>
          <a:bodyPr/>
          <a:lstStyle/>
          <a:p>
            <a:r>
              <a:rPr lang="en-US" dirty="0"/>
              <a:t>Reading Excel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38405-8FB7-B641-9C0D-9524AAE80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3757" y="2921934"/>
            <a:ext cx="8759687" cy="1238366"/>
          </a:xfrm>
        </p:spPr>
        <p:txBody>
          <a:bodyPr>
            <a:normAutofit fontScale="55000" lnSpcReduction="20000"/>
          </a:bodyPr>
          <a:lstStyle/>
          <a:p>
            <a:pPr marL="0" indent="0" algn="ctr">
              <a:buNone/>
            </a:pPr>
            <a:r>
              <a:rPr lang="en-US" sz="5400" dirty="0" err="1">
                <a:latin typeface="Monaco" pitchFamily="2" charset="77"/>
              </a:rPr>
              <a:t>read_excel</a:t>
            </a:r>
            <a:r>
              <a:rPr lang="en-US" sz="5400" dirty="0">
                <a:latin typeface="Monaco" pitchFamily="2" charset="77"/>
              </a:rPr>
              <a:t>(“data/</a:t>
            </a:r>
            <a:r>
              <a:rPr lang="en-US" sz="5400" dirty="0" err="1">
                <a:latin typeface="Monaco" pitchFamily="2" charset="77"/>
              </a:rPr>
              <a:t>excel_file.xlsx</a:t>
            </a:r>
            <a:r>
              <a:rPr lang="en-US" sz="5400" dirty="0">
                <a:latin typeface="Monaco" pitchFamily="2" charset="77"/>
              </a:rPr>
              <a:t>”,</a:t>
            </a:r>
          </a:p>
          <a:p>
            <a:pPr marL="0" indent="0" algn="ctr">
              <a:buNone/>
            </a:pPr>
            <a:r>
              <a:rPr lang="en-US" sz="5400" dirty="0">
                <a:latin typeface="Monaco" pitchFamily="2" charset="77"/>
              </a:rPr>
              <a:t>sheet = 1)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C4F96D6-6CDC-0241-B818-03323A80F3B8}"/>
              </a:ext>
            </a:extLst>
          </p:cNvPr>
          <p:cNvSpPr/>
          <p:nvPr/>
        </p:nvSpPr>
        <p:spPr>
          <a:xfrm>
            <a:off x="4664765" y="4303494"/>
            <a:ext cx="1855304" cy="23121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Specify sheet by number or ”name”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B81E2A5F-B117-DB4F-BCC5-C1EC8BE02FF5}"/>
              </a:ext>
            </a:extLst>
          </p:cNvPr>
          <p:cNvSpPr/>
          <p:nvPr/>
        </p:nvSpPr>
        <p:spPr>
          <a:xfrm>
            <a:off x="5521187" y="3823966"/>
            <a:ext cx="203752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06B02A7-C0BA-D44E-AFD6-1AEA62AC9CB7}"/>
              </a:ext>
            </a:extLst>
          </p:cNvPr>
          <p:cNvSpPr/>
          <p:nvPr/>
        </p:nvSpPr>
        <p:spPr>
          <a:xfrm>
            <a:off x="7460973" y="1165449"/>
            <a:ext cx="1325218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File name</a:t>
            </a:r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86F46054-71E7-C54B-BA2B-68977DE855DB}"/>
              </a:ext>
            </a:extLst>
          </p:cNvPr>
          <p:cNvSpPr/>
          <p:nvPr/>
        </p:nvSpPr>
        <p:spPr>
          <a:xfrm rot="10800000">
            <a:off x="8083826" y="2503919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AB1E91-4BAA-8441-B0FF-9B822DE0A55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17531" y="44693"/>
            <a:ext cx="1193961" cy="138499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191AAF1-ACB6-0941-A4A7-45A0F70E2980}"/>
              </a:ext>
            </a:extLst>
          </p:cNvPr>
          <p:cNvSpPr txBox="1"/>
          <p:nvPr/>
        </p:nvSpPr>
        <p:spPr>
          <a:xfrm>
            <a:off x="7646505" y="4767075"/>
            <a:ext cx="40551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Can also extract arbitrary rows and columns using “range = “ argument</a:t>
            </a:r>
          </a:p>
        </p:txBody>
      </p:sp>
    </p:spTree>
    <p:extLst>
      <p:ext uri="{BB962C8B-B14F-4D97-AF65-F5344CB8AC3E}">
        <p14:creationId xmlns:p14="http://schemas.microsoft.com/office/powerpoint/2010/main" val="7321786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3E185-1B83-5743-A3CC-556F8DCF4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#4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42B5B7-F1C8-2541-A9A6-6EB4644F04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6364" y="4968240"/>
            <a:ext cx="9019032" cy="1889760"/>
          </a:xfrm>
        </p:spPr>
        <p:txBody>
          <a:bodyPr>
            <a:normAutofit fontScale="62500" lnSpcReduction="20000"/>
          </a:bodyPr>
          <a:lstStyle/>
          <a:p>
            <a:pPr marL="457200" indent="-457200">
              <a:buClr>
                <a:schemeClr val="accent4">
                  <a:lumMod val="75000"/>
                </a:schemeClr>
              </a:buClr>
              <a:buAutoNum type="arabicPeriod"/>
            </a:pPr>
            <a:r>
              <a:rPr lang="en-US" dirty="0"/>
              <a:t> Find and import the orders data set and store in an object called ”orders”</a:t>
            </a:r>
          </a:p>
          <a:p>
            <a:pPr marL="457200" indent="-457200">
              <a:buClr>
                <a:schemeClr val="accent4">
                  <a:lumMod val="75000"/>
                </a:schemeClr>
              </a:buClr>
              <a:buAutoNum type="arabicPeriod"/>
            </a:pPr>
            <a:r>
              <a:rPr lang="en-US" dirty="0"/>
              <a:t> View the data</a:t>
            </a:r>
          </a:p>
          <a:p>
            <a:pPr marL="457200" indent="-457200">
              <a:buClr>
                <a:schemeClr val="accent4">
                  <a:lumMod val="75000"/>
                </a:schemeClr>
              </a:buClr>
              <a:buAutoNum type="arabicPeriod"/>
            </a:pPr>
            <a:r>
              <a:rPr lang="en-US" dirty="0"/>
              <a:t> Run the summary function on the data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F58D175-5DC4-8B4E-A428-47030A5081A4}"/>
              </a:ext>
            </a:extLst>
          </p:cNvPr>
          <p:cNvGraphicFramePr>
            <a:graphicFrameLocks noGrp="1"/>
          </p:cNvGraphicFramePr>
          <p:nvPr/>
        </p:nvGraphicFramePr>
        <p:xfrm>
          <a:off x="626364" y="2033779"/>
          <a:ext cx="10515600" cy="27393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31578">
                  <a:extLst>
                    <a:ext uri="{9D8B030D-6E8A-4147-A177-3AD203B41FA5}">
                      <a16:colId xmlns:a16="http://schemas.microsoft.com/office/drawing/2014/main" val="1278049141"/>
                    </a:ext>
                  </a:extLst>
                </a:gridCol>
                <a:gridCol w="940904">
                  <a:extLst>
                    <a:ext uri="{9D8B030D-6E8A-4147-A177-3AD203B41FA5}">
                      <a16:colId xmlns:a16="http://schemas.microsoft.com/office/drawing/2014/main" val="2590243635"/>
                    </a:ext>
                  </a:extLst>
                </a:gridCol>
                <a:gridCol w="1732718">
                  <a:extLst>
                    <a:ext uri="{9D8B030D-6E8A-4147-A177-3AD203B41FA5}">
                      <a16:colId xmlns:a16="http://schemas.microsoft.com/office/drawing/2014/main" val="4222475843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2431242084"/>
                    </a:ext>
                  </a:extLst>
                </a:gridCol>
                <a:gridCol w="1352830">
                  <a:extLst>
                    <a:ext uri="{9D8B030D-6E8A-4147-A177-3AD203B41FA5}">
                      <a16:colId xmlns:a16="http://schemas.microsoft.com/office/drawing/2014/main" val="482466290"/>
                    </a:ext>
                  </a:extLst>
                </a:gridCol>
                <a:gridCol w="983970">
                  <a:extLst>
                    <a:ext uri="{9D8B030D-6E8A-4147-A177-3AD203B41FA5}">
                      <a16:colId xmlns:a16="http://schemas.microsoft.com/office/drawing/2014/main" val="980206731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3867882866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3395639965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425842752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order_id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patient_id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description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proc_code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order_class_c_descr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lab_status_c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lab_status_c_descr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order_status_c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 err="1">
                          <a:effectLst/>
                        </a:rPr>
                        <a:t>order_status_c_descr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655185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19766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511388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PROTHROMBIN TIME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PRO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Normal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Canceled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9434618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88444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511388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BASIC METABOLIC PANEL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BMP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Normal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Canceled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529960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40477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508061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THYROID STIMULATING HORMONE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TSH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Normal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Final result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Completed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829794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97641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508061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T4, FREE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T4FR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Normal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Final result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Completed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568659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99868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505646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COMPREHENSIVE METABOLIC PANEL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COMP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Normal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Final result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Completed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939307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77046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8767</TotalTime>
  <Words>1476</Words>
  <Application>Microsoft Macintosh PowerPoint</Application>
  <PresentationFormat>Widescreen</PresentationFormat>
  <Paragraphs>226</Paragraphs>
  <Slides>24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Calibri</vt:lpstr>
      <vt:lpstr>Monaco</vt:lpstr>
      <vt:lpstr>Tw Cen MT</vt:lpstr>
      <vt:lpstr>Tw Cen MT Condensed</vt:lpstr>
      <vt:lpstr>Wingdings</vt:lpstr>
      <vt:lpstr>Wingdings 3</vt:lpstr>
      <vt:lpstr>Integral</vt:lpstr>
      <vt:lpstr>Introduction to R  Workshop</vt:lpstr>
      <vt:lpstr>PowerPoint Presentation</vt:lpstr>
      <vt:lpstr>Working with R Markdown for this course</vt:lpstr>
      <vt:lpstr>Importing Files </vt:lpstr>
      <vt:lpstr>Working with your file system</vt:lpstr>
      <vt:lpstr>Where am I? Your working directory</vt:lpstr>
      <vt:lpstr>Reading comma separated or tab delimited files</vt:lpstr>
      <vt:lpstr>Reading Excel files</vt:lpstr>
      <vt:lpstr>Your Turn #4</vt:lpstr>
      <vt:lpstr>View a quick summary</vt:lpstr>
      <vt:lpstr>What is NA?</vt:lpstr>
      <vt:lpstr>Writing files</vt:lpstr>
      <vt:lpstr>Tabulating Data </vt:lpstr>
      <vt:lpstr>Orders Data Set</vt:lpstr>
      <vt:lpstr>Create a one variable table</vt:lpstr>
      <vt:lpstr>Two variable tables can help answer simple questions quickly</vt:lpstr>
      <vt:lpstr>Your Turn #5</vt:lpstr>
      <vt:lpstr>Prettifying Table Output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Medical Doctors  Reproducible Clinical Data Analysis</dc:title>
  <dc:creator>Kadauke, Stephan,M.D.</dc:creator>
  <cp:lastModifiedBy>Patrick C Mathias</cp:lastModifiedBy>
  <cp:revision>304</cp:revision>
  <cp:lastPrinted>2019-02-19T22:36:37Z</cp:lastPrinted>
  <dcterms:created xsi:type="dcterms:W3CDTF">2018-02-01T22:00:01Z</dcterms:created>
  <dcterms:modified xsi:type="dcterms:W3CDTF">2019-07-05T02:31:22Z</dcterms:modified>
</cp:coreProperties>
</file>